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Gotham Heavy" charset="1" panose="02000900000000000000"/>
      <p:regular r:id="rId16"/>
    </p:embeddedFont>
    <p:embeddedFont>
      <p:font typeface="Gotham Bold" charset="1" panose="00000000000000000000"/>
      <p:regular r:id="rId17"/>
    </p:embeddedFont>
    <p:embeddedFont>
      <p:font typeface="Gotham"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17.png" Type="http://schemas.openxmlformats.org/officeDocument/2006/relationships/image"/><Relationship Id="rId17" Target="../media/image18.svg" Type="http://schemas.openxmlformats.org/officeDocument/2006/relationships/image"/><Relationship Id="rId18" Target="../media/image19.png" Type="http://schemas.openxmlformats.org/officeDocument/2006/relationships/image"/><Relationship Id="rId19" Target="../media/image20.svg" Type="http://schemas.openxmlformats.org/officeDocument/2006/relationships/image"/><Relationship Id="rId2" Target="../media/image3.png" Type="http://schemas.openxmlformats.org/officeDocument/2006/relationships/image"/><Relationship Id="rId20" Target="../media/image31.png" Type="http://schemas.openxmlformats.org/officeDocument/2006/relationships/image"/><Relationship Id="rId21" Target="../media/image32.sv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5EE"/>
        </a:solidFill>
      </p:bgPr>
    </p:bg>
    <p:spTree>
      <p:nvGrpSpPr>
        <p:cNvPr id="1" name=""/>
        <p:cNvGrpSpPr/>
        <p:nvPr/>
      </p:nvGrpSpPr>
      <p:grpSpPr>
        <a:xfrm>
          <a:off x="0" y="0"/>
          <a:ext cx="0" cy="0"/>
          <a:chOff x="0" y="0"/>
          <a:chExt cx="0" cy="0"/>
        </a:xfrm>
      </p:grpSpPr>
      <p:sp>
        <p:nvSpPr>
          <p:cNvPr name="Freeform 2" id="2"/>
          <p:cNvSpPr/>
          <p:nvPr/>
        </p:nvSpPr>
        <p:spPr>
          <a:xfrm flipH="false" flipV="false" rot="0">
            <a:off x="11278888" y="1886979"/>
            <a:ext cx="5364379" cy="6513043"/>
          </a:xfrm>
          <a:custGeom>
            <a:avLst/>
            <a:gdLst/>
            <a:ahLst/>
            <a:cxnLst/>
            <a:rect r="r" b="b" t="t" l="l"/>
            <a:pathLst>
              <a:path h="6513043" w="5364379">
                <a:moveTo>
                  <a:pt x="0" y="0"/>
                </a:moveTo>
                <a:lnTo>
                  <a:pt x="5364379" y="0"/>
                </a:lnTo>
                <a:lnTo>
                  <a:pt x="5364379" y="6513042"/>
                </a:lnTo>
                <a:lnTo>
                  <a:pt x="0" y="65130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536507" y="-1028700"/>
            <a:ext cx="4212307" cy="4114800"/>
          </a:xfrm>
          <a:custGeom>
            <a:avLst/>
            <a:gdLst/>
            <a:ahLst/>
            <a:cxnLst/>
            <a:rect r="r" b="b" t="t" l="l"/>
            <a:pathLst>
              <a:path h="4114800" w="4212307">
                <a:moveTo>
                  <a:pt x="0" y="0"/>
                </a:moveTo>
                <a:lnTo>
                  <a:pt x="4212308" y="0"/>
                </a:lnTo>
                <a:lnTo>
                  <a:pt x="42123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925875" y="5381373"/>
            <a:ext cx="4158368" cy="4114800"/>
          </a:xfrm>
          <a:custGeom>
            <a:avLst/>
            <a:gdLst/>
            <a:ahLst/>
            <a:cxnLst/>
            <a:rect r="r" b="b" t="t" l="l"/>
            <a:pathLst>
              <a:path h="4114800" w="4158368">
                <a:moveTo>
                  <a:pt x="0" y="0"/>
                </a:moveTo>
                <a:lnTo>
                  <a:pt x="4158369" y="0"/>
                </a:lnTo>
                <a:lnTo>
                  <a:pt x="41583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238192" y="9119889"/>
            <a:ext cx="4364103" cy="3859521"/>
          </a:xfrm>
          <a:custGeom>
            <a:avLst/>
            <a:gdLst/>
            <a:ahLst/>
            <a:cxnLst/>
            <a:rect r="r" b="b" t="t" l="l"/>
            <a:pathLst>
              <a:path h="3859521" w="4364103">
                <a:moveTo>
                  <a:pt x="0" y="0"/>
                </a:moveTo>
                <a:lnTo>
                  <a:pt x="4364103" y="0"/>
                </a:lnTo>
                <a:lnTo>
                  <a:pt x="4364103" y="3859521"/>
                </a:lnTo>
                <a:lnTo>
                  <a:pt x="0" y="38595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7586242" y="4034284"/>
            <a:ext cx="4182441" cy="4114800"/>
          </a:xfrm>
          <a:custGeom>
            <a:avLst/>
            <a:gdLst/>
            <a:ahLst/>
            <a:cxnLst/>
            <a:rect r="r" b="b" t="t" l="l"/>
            <a:pathLst>
              <a:path h="4114800" w="4182441">
                <a:moveTo>
                  <a:pt x="0" y="0"/>
                </a:moveTo>
                <a:lnTo>
                  <a:pt x="4182440" y="0"/>
                </a:lnTo>
                <a:lnTo>
                  <a:pt x="418244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0815125" y="9337720"/>
            <a:ext cx="4519963" cy="3721110"/>
          </a:xfrm>
          <a:custGeom>
            <a:avLst/>
            <a:gdLst/>
            <a:ahLst/>
            <a:cxnLst/>
            <a:rect r="r" b="b" t="t" l="l"/>
            <a:pathLst>
              <a:path h="3721110" w="4519963">
                <a:moveTo>
                  <a:pt x="0" y="0"/>
                </a:moveTo>
                <a:lnTo>
                  <a:pt x="4519963" y="0"/>
                </a:lnTo>
                <a:lnTo>
                  <a:pt x="4519963" y="3721110"/>
                </a:lnTo>
                <a:lnTo>
                  <a:pt x="0" y="3721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3588347" y="-789838"/>
            <a:ext cx="4998171" cy="4114800"/>
          </a:xfrm>
          <a:custGeom>
            <a:avLst/>
            <a:gdLst/>
            <a:ahLst/>
            <a:cxnLst/>
            <a:rect r="r" b="b" t="t" l="l"/>
            <a:pathLst>
              <a:path h="4114800" w="4998171">
                <a:moveTo>
                  <a:pt x="0" y="0"/>
                </a:moveTo>
                <a:lnTo>
                  <a:pt x="4998171" y="0"/>
                </a:lnTo>
                <a:lnTo>
                  <a:pt x="4998171"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9" id="9"/>
          <p:cNvSpPr/>
          <p:nvPr/>
        </p:nvSpPr>
        <p:spPr>
          <a:xfrm flipH="false" flipV="false" rot="-5400000">
            <a:off x="6452118" y="-3334307"/>
            <a:ext cx="4398575" cy="4327439"/>
          </a:xfrm>
          <a:custGeom>
            <a:avLst/>
            <a:gdLst/>
            <a:ahLst/>
            <a:cxnLst/>
            <a:rect r="r" b="b" t="t" l="l"/>
            <a:pathLst>
              <a:path h="4327439" w="4398575">
                <a:moveTo>
                  <a:pt x="0" y="0"/>
                </a:moveTo>
                <a:lnTo>
                  <a:pt x="4398575" y="0"/>
                </a:lnTo>
                <a:lnTo>
                  <a:pt x="4398575" y="4327439"/>
                </a:lnTo>
                <a:lnTo>
                  <a:pt x="0" y="43274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0">
            <a:off x="11000541" y="-3086100"/>
            <a:ext cx="5097501" cy="4114800"/>
          </a:xfrm>
          <a:custGeom>
            <a:avLst/>
            <a:gdLst/>
            <a:ahLst/>
            <a:cxnLst/>
            <a:rect r="r" b="b" t="t" l="l"/>
            <a:pathLst>
              <a:path h="4114800" w="5097501">
                <a:moveTo>
                  <a:pt x="0" y="0"/>
                </a:moveTo>
                <a:lnTo>
                  <a:pt x="5097501" y="0"/>
                </a:lnTo>
                <a:lnTo>
                  <a:pt x="5097501"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1" id="11"/>
          <p:cNvSpPr/>
          <p:nvPr/>
        </p:nvSpPr>
        <p:spPr>
          <a:xfrm flipH="false" flipV="false" rot="0">
            <a:off x="2504357" y="-2942973"/>
            <a:ext cx="3255836" cy="4114800"/>
          </a:xfrm>
          <a:custGeom>
            <a:avLst/>
            <a:gdLst/>
            <a:ahLst/>
            <a:cxnLst/>
            <a:rect r="r" b="b" t="t" l="l"/>
            <a:pathLst>
              <a:path h="4114800" w="3255836">
                <a:moveTo>
                  <a:pt x="0" y="0"/>
                </a:moveTo>
                <a:lnTo>
                  <a:pt x="3255835" y="0"/>
                </a:lnTo>
                <a:lnTo>
                  <a:pt x="3255835"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2" id="12"/>
          <p:cNvSpPr/>
          <p:nvPr/>
        </p:nvSpPr>
        <p:spPr>
          <a:xfrm flipH="false" flipV="false" rot="0">
            <a:off x="685497" y="8864610"/>
            <a:ext cx="4264041" cy="4114800"/>
          </a:xfrm>
          <a:custGeom>
            <a:avLst/>
            <a:gdLst/>
            <a:ahLst/>
            <a:cxnLst/>
            <a:rect r="r" b="b" t="t" l="l"/>
            <a:pathLst>
              <a:path h="4114800" w="4264041">
                <a:moveTo>
                  <a:pt x="0" y="0"/>
                </a:moveTo>
                <a:lnTo>
                  <a:pt x="4264041" y="0"/>
                </a:lnTo>
                <a:lnTo>
                  <a:pt x="4264041"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3" id="13"/>
          <p:cNvSpPr/>
          <p:nvPr/>
        </p:nvSpPr>
        <p:spPr>
          <a:xfrm flipH="false" flipV="false" rot="0">
            <a:off x="15977401" y="8400021"/>
            <a:ext cx="3945537" cy="5596506"/>
          </a:xfrm>
          <a:custGeom>
            <a:avLst/>
            <a:gdLst/>
            <a:ahLst/>
            <a:cxnLst/>
            <a:rect r="r" b="b" t="t" l="l"/>
            <a:pathLst>
              <a:path h="5596506" w="3945537">
                <a:moveTo>
                  <a:pt x="0" y="0"/>
                </a:moveTo>
                <a:lnTo>
                  <a:pt x="3945537" y="0"/>
                </a:lnTo>
                <a:lnTo>
                  <a:pt x="3945537" y="5596507"/>
                </a:lnTo>
                <a:lnTo>
                  <a:pt x="0" y="559650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TextBox 14" id="14"/>
          <p:cNvSpPr txBox="true"/>
          <p:nvPr/>
        </p:nvSpPr>
        <p:spPr>
          <a:xfrm rot="0">
            <a:off x="1884203" y="2953002"/>
            <a:ext cx="8832653" cy="2594538"/>
          </a:xfrm>
          <a:prstGeom prst="rect">
            <a:avLst/>
          </a:prstGeom>
        </p:spPr>
        <p:txBody>
          <a:bodyPr anchor="t" rtlCol="false" tIns="0" lIns="0" bIns="0" rIns="0">
            <a:spAutoFit/>
          </a:bodyPr>
          <a:lstStyle/>
          <a:p>
            <a:pPr algn="l">
              <a:lnSpc>
                <a:spcPts val="10134"/>
              </a:lnSpc>
            </a:pPr>
            <a:r>
              <a:rPr lang="en-US" b="true" sz="9383" spc="-328">
                <a:solidFill>
                  <a:srgbClr val="086A35"/>
                </a:solidFill>
                <a:latin typeface="Gotham Heavy"/>
                <a:ea typeface="Gotham Heavy"/>
                <a:cs typeface="Gotham Heavy"/>
                <a:sym typeface="Gotham Heavy"/>
              </a:rPr>
              <a:t>FOOD WASTE OPTIMIZATION </a:t>
            </a:r>
          </a:p>
        </p:txBody>
      </p:sp>
      <p:sp>
        <p:nvSpPr>
          <p:cNvPr name="TextBox 15" id="15"/>
          <p:cNvSpPr txBox="true"/>
          <p:nvPr/>
        </p:nvSpPr>
        <p:spPr>
          <a:xfrm rot="0">
            <a:off x="2114409" y="5781268"/>
            <a:ext cx="8063351" cy="824769"/>
          </a:xfrm>
          <a:prstGeom prst="rect">
            <a:avLst/>
          </a:prstGeom>
        </p:spPr>
        <p:txBody>
          <a:bodyPr anchor="t" rtlCol="false" tIns="0" lIns="0" bIns="0" rIns="0">
            <a:spAutoFit/>
          </a:bodyPr>
          <a:lstStyle/>
          <a:p>
            <a:pPr algn="l" marL="0" indent="0" lvl="0">
              <a:lnSpc>
                <a:spcPts val="6581"/>
              </a:lnSpc>
            </a:pPr>
            <a:r>
              <a:rPr lang="en-US" b="true" sz="5181">
                <a:solidFill>
                  <a:srgbClr val="086A35"/>
                </a:solidFill>
                <a:latin typeface="Gotham Bold"/>
                <a:ea typeface="Gotham Bold"/>
                <a:cs typeface="Gotham Bold"/>
                <a:sym typeface="Gotham Bold"/>
              </a:rPr>
              <a:t>by Shibaa naik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5EE"/>
        </a:solidFill>
      </p:bgPr>
    </p:bg>
    <p:spTree>
      <p:nvGrpSpPr>
        <p:cNvPr id="1" name=""/>
        <p:cNvGrpSpPr/>
        <p:nvPr/>
      </p:nvGrpSpPr>
      <p:grpSpPr>
        <a:xfrm>
          <a:off x="0" y="0"/>
          <a:ext cx="0" cy="0"/>
          <a:chOff x="0" y="0"/>
          <a:chExt cx="0" cy="0"/>
        </a:xfrm>
      </p:grpSpPr>
      <p:sp>
        <p:nvSpPr>
          <p:cNvPr name="Freeform 2" id="2"/>
          <p:cNvSpPr/>
          <p:nvPr/>
        </p:nvSpPr>
        <p:spPr>
          <a:xfrm flipH="false" flipV="false" rot="0">
            <a:off x="16536507" y="-1028700"/>
            <a:ext cx="4212307" cy="4114800"/>
          </a:xfrm>
          <a:custGeom>
            <a:avLst/>
            <a:gdLst/>
            <a:ahLst/>
            <a:cxnLst/>
            <a:rect r="r" b="b" t="t" l="l"/>
            <a:pathLst>
              <a:path h="4114800" w="4212307">
                <a:moveTo>
                  <a:pt x="0" y="0"/>
                </a:moveTo>
                <a:lnTo>
                  <a:pt x="4212308" y="0"/>
                </a:lnTo>
                <a:lnTo>
                  <a:pt x="42123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25875" y="5381373"/>
            <a:ext cx="4158368" cy="4114800"/>
          </a:xfrm>
          <a:custGeom>
            <a:avLst/>
            <a:gdLst/>
            <a:ahLst/>
            <a:cxnLst/>
            <a:rect r="r" b="b" t="t" l="l"/>
            <a:pathLst>
              <a:path h="4114800" w="4158368">
                <a:moveTo>
                  <a:pt x="0" y="0"/>
                </a:moveTo>
                <a:lnTo>
                  <a:pt x="4158369" y="0"/>
                </a:lnTo>
                <a:lnTo>
                  <a:pt x="41583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238192" y="9119889"/>
            <a:ext cx="4364103" cy="3859521"/>
          </a:xfrm>
          <a:custGeom>
            <a:avLst/>
            <a:gdLst/>
            <a:ahLst/>
            <a:cxnLst/>
            <a:rect r="r" b="b" t="t" l="l"/>
            <a:pathLst>
              <a:path h="3859521" w="4364103">
                <a:moveTo>
                  <a:pt x="0" y="0"/>
                </a:moveTo>
                <a:lnTo>
                  <a:pt x="4364103" y="0"/>
                </a:lnTo>
                <a:lnTo>
                  <a:pt x="4364103" y="3859521"/>
                </a:lnTo>
                <a:lnTo>
                  <a:pt x="0" y="38595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7586242" y="4034284"/>
            <a:ext cx="4182441" cy="4114800"/>
          </a:xfrm>
          <a:custGeom>
            <a:avLst/>
            <a:gdLst/>
            <a:ahLst/>
            <a:cxnLst/>
            <a:rect r="r" b="b" t="t" l="l"/>
            <a:pathLst>
              <a:path h="4114800" w="4182441">
                <a:moveTo>
                  <a:pt x="0" y="0"/>
                </a:moveTo>
                <a:lnTo>
                  <a:pt x="4182440" y="0"/>
                </a:lnTo>
                <a:lnTo>
                  <a:pt x="418244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0815125" y="9337720"/>
            <a:ext cx="4519963" cy="3721110"/>
          </a:xfrm>
          <a:custGeom>
            <a:avLst/>
            <a:gdLst/>
            <a:ahLst/>
            <a:cxnLst/>
            <a:rect r="r" b="b" t="t" l="l"/>
            <a:pathLst>
              <a:path h="3721110" w="4519963">
                <a:moveTo>
                  <a:pt x="0" y="0"/>
                </a:moveTo>
                <a:lnTo>
                  <a:pt x="4519963" y="0"/>
                </a:lnTo>
                <a:lnTo>
                  <a:pt x="4519963" y="3721110"/>
                </a:lnTo>
                <a:lnTo>
                  <a:pt x="0" y="37211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3588347" y="-789838"/>
            <a:ext cx="4998171" cy="4114800"/>
          </a:xfrm>
          <a:custGeom>
            <a:avLst/>
            <a:gdLst/>
            <a:ahLst/>
            <a:cxnLst/>
            <a:rect r="r" b="b" t="t" l="l"/>
            <a:pathLst>
              <a:path h="4114800" w="4998171">
                <a:moveTo>
                  <a:pt x="0" y="0"/>
                </a:moveTo>
                <a:lnTo>
                  <a:pt x="4998171" y="0"/>
                </a:lnTo>
                <a:lnTo>
                  <a:pt x="499817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8" id="8"/>
          <p:cNvSpPr/>
          <p:nvPr/>
        </p:nvSpPr>
        <p:spPr>
          <a:xfrm flipH="false" flipV="false" rot="-5400000">
            <a:off x="6452118" y="-3334307"/>
            <a:ext cx="4398575" cy="4327439"/>
          </a:xfrm>
          <a:custGeom>
            <a:avLst/>
            <a:gdLst/>
            <a:ahLst/>
            <a:cxnLst/>
            <a:rect r="r" b="b" t="t" l="l"/>
            <a:pathLst>
              <a:path h="4327439" w="4398575">
                <a:moveTo>
                  <a:pt x="0" y="0"/>
                </a:moveTo>
                <a:lnTo>
                  <a:pt x="4398575" y="0"/>
                </a:lnTo>
                <a:lnTo>
                  <a:pt x="4398575" y="4327439"/>
                </a:lnTo>
                <a:lnTo>
                  <a:pt x="0" y="43274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9" id="9"/>
          <p:cNvSpPr/>
          <p:nvPr/>
        </p:nvSpPr>
        <p:spPr>
          <a:xfrm flipH="false" flipV="false" rot="0">
            <a:off x="11000541" y="-3086100"/>
            <a:ext cx="5097501" cy="4114800"/>
          </a:xfrm>
          <a:custGeom>
            <a:avLst/>
            <a:gdLst/>
            <a:ahLst/>
            <a:cxnLst/>
            <a:rect r="r" b="b" t="t" l="l"/>
            <a:pathLst>
              <a:path h="4114800" w="5097501">
                <a:moveTo>
                  <a:pt x="0" y="0"/>
                </a:moveTo>
                <a:lnTo>
                  <a:pt x="5097501" y="0"/>
                </a:lnTo>
                <a:lnTo>
                  <a:pt x="5097501"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0" id="10"/>
          <p:cNvSpPr/>
          <p:nvPr/>
        </p:nvSpPr>
        <p:spPr>
          <a:xfrm flipH="false" flipV="false" rot="0">
            <a:off x="2504357" y="-2942973"/>
            <a:ext cx="3255836" cy="4114800"/>
          </a:xfrm>
          <a:custGeom>
            <a:avLst/>
            <a:gdLst/>
            <a:ahLst/>
            <a:cxnLst/>
            <a:rect r="r" b="b" t="t" l="l"/>
            <a:pathLst>
              <a:path h="4114800" w="3255836">
                <a:moveTo>
                  <a:pt x="0" y="0"/>
                </a:moveTo>
                <a:lnTo>
                  <a:pt x="3255835" y="0"/>
                </a:lnTo>
                <a:lnTo>
                  <a:pt x="3255835"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1" id="11"/>
          <p:cNvSpPr/>
          <p:nvPr/>
        </p:nvSpPr>
        <p:spPr>
          <a:xfrm flipH="false" flipV="false" rot="0">
            <a:off x="685497" y="8864610"/>
            <a:ext cx="4264041" cy="4114800"/>
          </a:xfrm>
          <a:custGeom>
            <a:avLst/>
            <a:gdLst/>
            <a:ahLst/>
            <a:cxnLst/>
            <a:rect r="r" b="b" t="t" l="l"/>
            <a:pathLst>
              <a:path h="4114800" w="4264041">
                <a:moveTo>
                  <a:pt x="0" y="0"/>
                </a:moveTo>
                <a:lnTo>
                  <a:pt x="4264041" y="0"/>
                </a:lnTo>
                <a:lnTo>
                  <a:pt x="4264041"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2" id="12"/>
          <p:cNvSpPr/>
          <p:nvPr/>
        </p:nvSpPr>
        <p:spPr>
          <a:xfrm flipH="false" flipV="false" rot="0">
            <a:off x="15977401" y="8400021"/>
            <a:ext cx="3945537" cy="5596506"/>
          </a:xfrm>
          <a:custGeom>
            <a:avLst/>
            <a:gdLst/>
            <a:ahLst/>
            <a:cxnLst/>
            <a:rect r="r" b="b" t="t" l="l"/>
            <a:pathLst>
              <a:path h="5596506" w="3945537">
                <a:moveTo>
                  <a:pt x="0" y="0"/>
                </a:moveTo>
                <a:lnTo>
                  <a:pt x="3945537" y="0"/>
                </a:lnTo>
                <a:lnTo>
                  <a:pt x="3945537" y="5596507"/>
                </a:lnTo>
                <a:lnTo>
                  <a:pt x="0" y="559650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3" id="13"/>
          <p:cNvSpPr/>
          <p:nvPr/>
        </p:nvSpPr>
        <p:spPr>
          <a:xfrm flipH="false" flipV="false" rot="0">
            <a:off x="10364705" y="1807266"/>
            <a:ext cx="6369173" cy="6672467"/>
          </a:xfrm>
          <a:custGeom>
            <a:avLst/>
            <a:gdLst/>
            <a:ahLst/>
            <a:cxnLst/>
            <a:rect r="r" b="b" t="t" l="l"/>
            <a:pathLst>
              <a:path h="6672467" w="6369173">
                <a:moveTo>
                  <a:pt x="0" y="0"/>
                </a:moveTo>
                <a:lnTo>
                  <a:pt x="6369173" y="0"/>
                </a:lnTo>
                <a:lnTo>
                  <a:pt x="6369173" y="6672468"/>
                </a:lnTo>
                <a:lnTo>
                  <a:pt x="0" y="667246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14" id="14"/>
          <p:cNvSpPr txBox="true"/>
          <p:nvPr/>
        </p:nvSpPr>
        <p:spPr>
          <a:xfrm rot="0">
            <a:off x="2029836" y="2831997"/>
            <a:ext cx="7945792" cy="4756356"/>
          </a:xfrm>
          <a:prstGeom prst="rect">
            <a:avLst/>
          </a:prstGeom>
        </p:spPr>
        <p:txBody>
          <a:bodyPr anchor="t" rtlCol="false" tIns="0" lIns="0" bIns="0" rIns="0">
            <a:spAutoFit/>
          </a:bodyPr>
          <a:lstStyle/>
          <a:p>
            <a:pPr algn="l">
              <a:lnSpc>
                <a:spcPts val="12389"/>
              </a:lnSpc>
            </a:pPr>
            <a:r>
              <a:rPr lang="en-US" b="true" sz="11471" spc="-401">
                <a:solidFill>
                  <a:srgbClr val="086A35"/>
                </a:solidFill>
                <a:latin typeface="Gotham Heavy"/>
                <a:ea typeface="Gotham Heavy"/>
                <a:cs typeface="Gotham Heavy"/>
                <a:sym typeface="Gotham Heavy"/>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5EE"/>
        </a:solidFill>
      </p:bgPr>
    </p:bg>
    <p:spTree>
      <p:nvGrpSpPr>
        <p:cNvPr id="1" name=""/>
        <p:cNvGrpSpPr/>
        <p:nvPr/>
      </p:nvGrpSpPr>
      <p:grpSpPr>
        <a:xfrm>
          <a:off x="0" y="0"/>
          <a:ext cx="0" cy="0"/>
          <a:chOff x="0" y="0"/>
          <a:chExt cx="0" cy="0"/>
        </a:xfrm>
      </p:grpSpPr>
      <p:sp>
        <p:nvSpPr>
          <p:cNvPr name="Freeform 2" id="2"/>
          <p:cNvSpPr/>
          <p:nvPr/>
        </p:nvSpPr>
        <p:spPr>
          <a:xfrm flipH="false" flipV="false" rot="0">
            <a:off x="10668211" y="2315324"/>
            <a:ext cx="6591089" cy="5656353"/>
          </a:xfrm>
          <a:custGeom>
            <a:avLst/>
            <a:gdLst/>
            <a:ahLst/>
            <a:cxnLst/>
            <a:rect r="r" b="b" t="t" l="l"/>
            <a:pathLst>
              <a:path h="5656353" w="6591089">
                <a:moveTo>
                  <a:pt x="0" y="0"/>
                </a:moveTo>
                <a:lnTo>
                  <a:pt x="6591089" y="0"/>
                </a:lnTo>
                <a:lnTo>
                  <a:pt x="6591089" y="5656352"/>
                </a:lnTo>
                <a:lnTo>
                  <a:pt x="0" y="56563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00200" y="2405502"/>
            <a:ext cx="8409311" cy="2073783"/>
          </a:xfrm>
          <a:prstGeom prst="rect">
            <a:avLst/>
          </a:prstGeom>
        </p:spPr>
        <p:txBody>
          <a:bodyPr anchor="t" rtlCol="false" tIns="0" lIns="0" bIns="0" rIns="0">
            <a:spAutoFit/>
          </a:bodyPr>
          <a:lstStyle/>
          <a:p>
            <a:pPr algn="l" marL="0" indent="0" lvl="0">
              <a:lnSpc>
                <a:spcPts val="8136"/>
              </a:lnSpc>
            </a:pPr>
            <a:r>
              <a:rPr lang="en-US" b="true" sz="7200" spc="-252">
                <a:solidFill>
                  <a:srgbClr val="086A35"/>
                </a:solidFill>
                <a:latin typeface="Gotham Bold"/>
                <a:ea typeface="Gotham Bold"/>
                <a:cs typeface="Gotham Bold"/>
                <a:sym typeface="Gotham Bold"/>
              </a:rPr>
              <a:t>Problem Statement</a:t>
            </a:r>
          </a:p>
        </p:txBody>
      </p:sp>
      <p:sp>
        <p:nvSpPr>
          <p:cNvPr name="TextBox 4" id="4"/>
          <p:cNvSpPr txBox="true"/>
          <p:nvPr/>
        </p:nvSpPr>
        <p:spPr>
          <a:xfrm rot="0">
            <a:off x="1600200" y="4669668"/>
            <a:ext cx="7512993" cy="4255771"/>
          </a:xfrm>
          <a:prstGeom prst="rect">
            <a:avLst/>
          </a:prstGeom>
        </p:spPr>
        <p:txBody>
          <a:bodyPr anchor="t" rtlCol="false" tIns="0" lIns="0" bIns="0" rIns="0">
            <a:spAutoFit/>
          </a:bodyPr>
          <a:lstStyle/>
          <a:p>
            <a:pPr algn="l">
              <a:lnSpc>
                <a:spcPts val="4859"/>
              </a:lnSpc>
            </a:pPr>
            <a:r>
              <a:rPr lang="en-US" sz="3599" spc="215">
                <a:solidFill>
                  <a:srgbClr val="086A35"/>
                </a:solidFill>
                <a:latin typeface="Gotham"/>
                <a:ea typeface="Gotham"/>
                <a:cs typeface="Gotham"/>
                <a:sym typeface="Gotham"/>
              </a:rPr>
              <a:t>To understand and optimize retail food waste, and explore how it compares with household and food service waste across countries and regions.</a:t>
            </a:r>
          </a:p>
          <a:p>
            <a:pPr algn="l" marL="0" indent="0" lvl="0">
              <a:lnSpc>
                <a:spcPts val="485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5EE"/>
        </a:solidFill>
      </p:bgPr>
    </p:bg>
    <p:spTree>
      <p:nvGrpSpPr>
        <p:cNvPr id="1" name=""/>
        <p:cNvGrpSpPr/>
        <p:nvPr/>
      </p:nvGrpSpPr>
      <p:grpSpPr>
        <a:xfrm>
          <a:off x="0" y="0"/>
          <a:ext cx="0" cy="0"/>
          <a:chOff x="0" y="0"/>
          <a:chExt cx="0" cy="0"/>
        </a:xfrm>
      </p:grpSpPr>
      <p:sp>
        <p:nvSpPr>
          <p:cNvPr name="Freeform 2" id="2"/>
          <p:cNvSpPr/>
          <p:nvPr/>
        </p:nvSpPr>
        <p:spPr>
          <a:xfrm flipH="false" flipV="false" rot="0">
            <a:off x="10620338" y="-908500"/>
            <a:ext cx="8064289" cy="12103999"/>
          </a:xfrm>
          <a:custGeom>
            <a:avLst/>
            <a:gdLst/>
            <a:ahLst/>
            <a:cxnLst/>
            <a:rect r="r" b="b" t="t" l="l"/>
            <a:pathLst>
              <a:path h="12103999" w="8064289">
                <a:moveTo>
                  <a:pt x="0" y="0"/>
                </a:moveTo>
                <a:lnTo>
                  <a:pt x="8064289" y="0"/>
                </a:lnTo>
                <a:lnTo>
                  <a:pt x="8064289" y="12104000"/>
                </a:lnTo>
                <a:lnTo>
                  <a:pt x="0" y="12104000"/>
                </a:lnTo>
                <a:lnTo>
                  <a:pt x="0" y="0"/>
                </a:lnTo>
                <a:close/>
              </a:path>
            </a:pathLst>
          </a:custGeom>
          <a:blipFill>
            <a:blip r:embed="rId2"/>
            <a:stretch>
              <a:fillRect l="-93" t="0" r="-93" b="0"/>
            </a:stretch>
          </a:blipFill>
        </p:spPr>
      </p:sp>
      <p:sp>
        <p:nvSpPr>
          <p:cNvPr name="TextBox 3" id="3"/>
          <p:cNvSpPr txBox="true"/>
          <p:nvPr/>
        </p:nvSpPr>
        <p:spPr>
          <a:xfrm rot="0">
            <a:off x="1409700" y="1861743"/>
            <a:ext cx="8559314" cy="2073783"/>
          </a:xfrm>
          <a:prstGeom prst="rect">
            <a:avLst/>
          </a:prstGeom>
        </p:spPr>
        <p:txBody>
          <a:bodyPr anchor="t" rtlCol="false" tIns="0" lIns="0" bIns="0" rIns="0">
            <a:spAutoFit/>
          </a:bodyPr>
          <a:lstStyle/>
          <a:p>
            <a:pPr algn="l" marL="0" indent="0" lvl="0">
              <a:lnSpc>
                <a:spcPts val="8136"/>
              </a:lnSpc>
            </a:pPr>
            <a:r>
              <a:rPr lang="en-US" b="true" sz="7200" spc="-252">
                <a:solidFill>
                  <a:srgbClr val="086A35"/>
                </a:solidFill>
                <a:latin typeface="Gotham Bold"/>
                <a:ea typeface="Gotham Bold"/>
                <a:cs typeface="Gotham Bold"/>
                <a:sym typeface="Gotham Bold"/>
              </a:rPr>
              <a:t>Problem Framing &amp; Hypothesis</a:t>
            </a:r>
          </a:p>
        </p:txBody>
      </p:sp>
      <p:sp>
        <p:nvSpPr>
          <p:cNvPr name="TextBox 4" id="4"/>
          <p:cNvSpPr txBox="true"/>
          <p:nvPr/>
        </p:nvSpPr>
        <p:spPr>
          <a:xfrm rot="0">
            <a:off x="785242" y="4303394"/>
            <a:ext cx="7512993" cy="4954906"/>
          </a:xfrm>
          <a:prstGeom prst="rect">
            <a:avLst/>
          </a:prstGeom>
        </p:spPr>
        <p:txBody>
          <a:bodyPr anchor="t" rtlCol="false" tIns="0" lIns="0" bIns="0" rIns="0">
            <a:spAutoFit/>
          </a:bodyPr>
          <a:lstStyle/>
          <a:p>
            <a:pPr algn="l" marL="626104" indent="-313052" lvl="1">
              <a:lnSpc>
                <a:spcPts val="3914"/>
              </a:lnSpc>
              <a:buFont typeface="Arial"/>
              <a:buChar char="•"/>
            </a:pPr>
            <a:r>
              <a:rPr lang="en-US" b="true" sz="2899" spc="173">
                <a:solidFill>
                  <a:srgbClr val="086A35"/>
                </a:solidFill>
                <a:latin typeface="Gotham Bold"/>
                <a:ea typeface="Gotham Bold"/>
                <a:cs typeface="Gotham Bold"/>
                <a:sym typeface="Gotham Bold"/>
              </a:rPr>
              <a:t>Goal</a:t>
            </a:r>
            <a:r>
              <a:rPr lang="en-US" sz="2899" spc="173">
                <a:solidFill>
                  <a:srgbClr val="086A35"/>
                </a:solidFill>
                <a:latin typeface="Gotham"/>
                <a:ea typeface="Gotham"/>
                <a:cs typeface="Gotham"/>
                <a:sym typeface="Gotham"/>
              </a:rPr>
              <a:t>: Identify patterns and drivers of retail food waste to suggest optimization strategies.</a:t>
            </a:r>
          </a:p>
          <a:p>
            <a:pPr algn="l" marL="626104" indent="-313052" lvl="1">
              <a:lnSpc>
                <a:spcPts val="3914"/>
              </a:lnSpc>
              <a:buFont typeface="Arial"/>
              <a:buChar char="•"/>
            </a:pPr>
            <a:r>
              <a:rPr lang="en-US" b="true" sz="2899" spc="173">
                <a:solidFill>
                  <a:srgbClr val="086A35"/>
                </a:solidFill>
                <a:latin typeface="Gotham Bold"/>
                <a:ea typeface="Gotham Bold"/>
                <a:cs typeface="Gotham Bold"/>
                <a:sym typeface="Gotham Bold"/>
              </a:rPr>
              <a:t>KPI</a:t>
            </a:r>
            <a:r>
              <a:rPr lang="en-US" sz="2899" spc="173">
                <a:solidFill>
                  <a:srgbClr val="086A35"/>
                </a:solidFill>
                <a:latin typeface="Gotham"/>
                <a:ea typeface="Gotham"/>
                <a:cs typeface="Gotham"/>
                <a:sym typeface="Gotham"/>
              </a:rPr>
              <a:t>: Retail food waste per capita (kg/year).</a:t>
            </a:r>
          </a:p>
          <a:p>
            <a:pPr algn="l" marL="626104" indent="-313052" lvl="1">
              <a:lnSpc>
                <a:spcPts val="3914"/>
              </a:lnSpc>
              <a:buFont typeface="Arial"/>
              <a:buChar char="•"/>
            </a:pPr>
            <a:r>
              <a:rPr lang="en-US" b="true" sz="2899" spc="173">
                <a:solidFill>
                  <a:srgbClr val="086A35"/>
                </a:solidFill>
                <a:latin typeface="Gotham Bold"/>
                <a:ea typeface="Gotham Bold"/>
                <a:cs typeface="Gotham Bold"/>
                <a:sym typeface="Gotham Bold"/>
              </a:rPr>
              <a:t>Hypothesis</a:t>
            </a:r>
            <a:r>
              <a:rPr lang="en-US" sz="2899" spc="173">
                <a:solidFill>
                  <a:srgbClr val="086A35"/>
                </a:solidFill>
                <a:latin typeface="Gotham"/>
                <a:ea typeface="Gotham"/>
                <a:cs typeface="Gotham"/>
                <a:sym typeface="Gotham"/>
              </a:rPr>
              <a:t>: Retail food waste varies significantly by region and correlates with household and food service waste.</a:t>
            </a:r>
          </a:p>
          <a:p>
            <a:pPr algn="l" marL="0" indent="0" lvl="0">
              <a:lnSpc>
                <a:spcPts val="3914"/>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5EE"/>
        </a:solidFill>
      </p:bgPr>
    </p:bg>
    <p:spTree>
      <p:nvGrpSpPr>
        <p:cNvPr id="1" name=""/>
        <p:cNvGrpSpPr/>
        <p:nvPr/>
      </p:nvGrpSpPr>
      <p:grpSpPr>
        <a:xfrm>
          <a:off x="0" y="0"/>
          <a:ext cx="0" cy="0"/>
          <a:chOff x="0" y="0"/>
          <a:chExt cx="0" cy="0"/>
        </a:xfrm>
      </p:grpSpPr>
      <p:sp>
        <p:nvSpPr>
          <p:cNvPr name="Freeform 2" id="2"/>
          <p:cNvSpPr/>
          <p:nvPr/>
        </p:nvSpPr>
        <p:spPr>
          <a:xfrm flipH="false" flipV="false" rot="0">
            <a:off x="11352510" y="1672852"/>
            <a:ext cx="5523399" cy="7233023"/>
          </a:xfrm>
          <a:custGeom>
            <a:avLst/>
            <a:gdLst/>
            <a:ahLst/>
            <a:cxnLst/>
            <a:rect r="r" b="b" t="t" l="l"/>
            <a:pathLst>
              <a:path h="7233023" w="5523399">
                <a:moveTo>
                  <a:pt x="0" y="0"/>
                </a:moveTo>
                <a:lnTo>
                  <a:pt x="5523400" y="0"/>
                </a:lnTo>
                <a:lnTo>
                  <a:pt x="5523400" y="7233023"/>
                </a:lnTo>
                <a:lnTo>
                  <a:pt x="0" y="72330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09700" y="1215887"/>
            <a:ext cx="8559314" cy="2073783"/>
          </a:xfrm>
          <a:prstGeom prst="rect">
            <a:avLst/>
          </a:prstGeom>
        </p:spPr>
        <p:txBody>
          <a:bodyPr anchor="t" rtlCol="false" tIns="0" lIns="0" bIns="0" rIns="0">
            <a:spAutoFit/>
          </a:bodyPr>
          <a:lstStyle/>
          <a:p>
            <a:pPr algn="l" marL="0" indent="0" lvl="0">
              <a:lnSpc>
                <a:spcPts val="8136"/>
              </a:lnSpc>
            </a:pPr>
            <a:r>
              <a:rPr lang="en-US" b="true" sz="7200" spc="-252">
                <a:solidFill>
                  <a:srgbClr val="086A35"/>
                </a:solidFill>
                <a:latin typeface="Gotham Bold"/>
                <a:ea typeface="Gotham Bold"/>
                <a:cs typeface="Gotham Bold"/>
                <a:sym typeface="Gotham Bold"/>
              </a:rPr>
              <a:t>Descriptive Analysis</a:t>
            </a:r>
          </a:p>
        </p:txBody>
      </p:sp>
      <p:sp>
        <p:nvSpPr>
          <p:cNvPr name="TextBox 4" id="4"/>
          <p:cNvSpPr txBox="true"/>
          <p:nvPr/>
        </p:nvSpPr>
        <p:spPr>
          <a:xfrm rot="0">
            <a:off x="1409700" y="3880485"/>
            <a:ext cx="7512993" cy="5025390"/>
          </a:xfrm>
          <a:prstGeom prst="rect">
            <a:avLst/>
          </a:prstGeom>
        </p:spPr>
        <p:txBody>
          <a:bodyPr anchor="t" rtlCol="false" tIns="0" lIns="0" bIns="0" rIns="0">
            <a:spAutoFit/>
          </a:bodyPr>
          <a:lstStyle/>
          <a:p>
            <a:pPr algn="l" marL="582925" indent="-291463" lvl="1">
              <a:lnSpc>
                <a:spcPts val="3644"/>
              </a:lnSpc>
              <a:buFont typeface="Arial"/>
              <a:buChar char="•"/>
            </a:pPr>
            <a:r>
              <a:rPr lang="en-US" sz="2699" spc="161">
                <a:solidFill>
                  <a:srgbClr val="086A35"/>
                </a:solidFill>
                <a:latin typeface="Gotham"/>
                <a:ea typeface="Gotham"/>
                <a:cs typeface="Gotham"/>
                <a:sym typeface="Gotham"/>
              </a:rPr>
              <a:t>Checked the average food waste per capita globally.</a:t>
            </a:r>
          </a:p>
          <a:p>
            <a:pPr algn="l" marL="582925" indent="-291463" lvl="1">
              <a:lnSpc>
                <a:spcPts val="3644"/>
              </a:lnSpc>
              <a:buFont typeface="Arial"/>
              <a:buChar char="•"/>
            </a:pPr>
            <a:r>
              <a:rPr lang="en-US" sz="2699" spc="161">
                <a:solidFill>
                  <a:srgbClr val="086A35"/>
                </a:solidFill>
                <a:latin typeface="Gotham"/>
                <a:ea typeface="Gotham"/>
                <a:cs typeface="Gotham"/>
                <a:sym typeface="Gotham"/>
              </a:rPr>
              <a:t>Found that:</a:t>
            </a:r>
          </a:p>
          <a:p>
            <a:pPr algn="l" marL="1165850" indent="-388617" lvl="2">
              <a:lnSpc>
                <a:spcPts val="3644"/>
              </a:lnSpc>
              <a:buFont typeface="Arial"/>
              <a:buChar char="⚬"/>
            </a:pPr>
            <a:r>
              <a:rPr lang="en-US" sz="2699" spc="161">
                <a:solidFill>
                  <a:srgbClr val="086A35"/>
                </a:solidFill>
                <a:latin typeface="Gotham"/>
                <a:ea typeface="Gotham"/>
                <a:cs typeface="Gotham"/>
                <a:sym typeface="Gotham"/>
              </a:rPr>
              <a:t>Household waste contributes the most on average.</a:t>
            </a:r>
          </a:p>
          <a:p>
            <a:pPr algn="l" marL="1165850" indent="-388617" lvl="2">
              <a:lnSpc>
                <a:spcPts val="3644"/>
              </a:lnSpc>
              <a:buFont typeface="Arial"/>
              <a:buChar char="⚬"/>
            </a:pPr>
            <a:r>
              <a:rPr lang="en-US" sz="2699" spc="161">
                <a:solidFill>
                  <a:srgbClr val="086A35"/>
                </a:solidFill>
                <a:latin typeface="Gotham"/>
                <a:ea typeface="Gotham"/>
                <a:cs typeface="Gotham"/>
                <a:sym typeface="Gotham"/>
              </a:rPr>
              <a:t>Retail and food service are smaller but still impactful.</a:t>
            </a:r>
          </a:p>
          <a:p>
            <a:pPr algn="l" marL="582925" indent="-291463" lvl="1">
              <a:lnSpc>
                <a:spcPts val="3644"/>
              </a:lnSpc>
              <a:buFont typeface="Arial"/>
              <a:buChar char="•"/>
            </a:pPr>
            <a:r>
              <a:rPr lang="en-US" sz="2699" spc="161">
                <a:solidFill>
                  <a:srgbClr val="086A35"/>
                </a:solidFill>
                <a:latin typeface="Gotham"/>
                <a:ea typeface="Gotham"/>
                <a:cs typeface="Gotham"/>
                <a:sym typeface="Gotham"/>
              </a:rPr>
              <a:t>Created cross-tabs and summary stats to compare waste types across regions.</a:t>
            </a:r>
          </a:p>
          <a:p>
            <a:pPr algn="l" marL="0" indent="0" lvl="0">
              <a:lnSpc>
                <a:spcPts val="3644"/>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5EE"/>
        </a:solidFill>
      </p:bgPr>
    </p:bg>
    <p:spTree>
      <p:nvGrpSpPr>
        <p:cNvPr id="1" name=""/>
        <p:cNvGrpSpPr/>
        <p:nvPr/>
      </p:nvGrpSpPr>
      <p:grpSpPr>
        <a:xfrm>
          <a:off x="0" y="0"/>
          <a:ext cx="0" cy="0"/>
          <a:chOff x="0" y="0"/>
          <a:chExt cx="0" cy="0"/>
        </a:xfrm>
      </p:grpSpPr>
      <p:sp>
        <p:nvSpPr>
          <p:cNvPr name="TextBox 2" id="2"/>
          <p:cNvSpPr txBox="true"/>
          <p:nvPr/>
        </p:nvSpPr>
        <p:spPr>
          <a:xfrm rot="0">
            <a:off x="4701857" y="1785851"/>
            <a:ext cx="9607342" cy="1045083"/>
          </a:xfrm>
          <a:prstGeom prst="rect">
            <a:avLst/>
          </a:prstGeom>
        </p:spPr>
        <p:txBody>
          <a:bodyPr anchor="t" rtlCol="false" tIns="0" lIns="0" bIns="0" rIns="0">
            <a:spAutoFit/>
          </a:bodyPr>
          <a:lstStyle/>
          <a:p>
            <a:pPr algn="ctr" marL="0" indent="0" lvl="0">
              <a:lnSpc>
                <a:spcPts val="8136"/>
              </a:lnSpc>
              <a:spcBef>
                <a:spcPct val="0"/>
              </a:spcBef>
            </a:pPr>
            <a:r>
              <a:rPr lang="en-US" b="true" sz="7200" spc="-252">
                <a:solidFill>
                  <a:srgbClr val="086A35"/>
                </a:solidFill>
                <a:latin typeface="Gotham Bold"/>
                <a:ea typeface="Gotham Bold"/>
                <a:cs typeface="Gotham Bold"/>
                <a:sym typeface="Gotham Bold"/>
              </a:rPr>
              <a:t>Diagnostic Analysis</a:t>
            </a:r>
          </a:p>
        </p:txBody>
      </p:sp>
      <p:sp>
        <p:nvSpPr>
          <p:cNvPr name="TextBox 3" id="3"/>
          <p:cNvSpPr txBox="true"/>
          <p:nvPr/>
        </p:nvSpPr>
        <p:spPr>
          <a:xfrm rot="0">
            <a:off x="3978800" y="4991100"/>
            <a:ext cx="6091405" cy="688976"/>
          </a:xfrm>
          <a:prstGeom prst="rect">
            <a:avLst/>
          </a:prstGeom>
        </p:spPr>
        <p:txBody>
          <a:bodyPr anchor="t" rtlCol="false" tIns="0" lIns="0" bIns="0" rIns="0">
            <a:spAutoFit/>
          </a:bodyPr>
          <a:lstStyle/>
          <a:p>
            <a:pPr algn="l">
              <a:lnSpc>
                <a:spcPts val="5150"/>
              </a:lnSpc>
            </a:pPr>
            <a:r>
              <a:rPr lang="en-US" sz="5000" b="true">
                <a:solidFill>
                  <a:srgbClr val="086A35"/>
                </a:solidFill>
                <a:latin typeface="Gotham Bold"/>
                <a:ea typeface="Gotham Bold"/>
                <a:cs typeface="Gotham Bold"/>
                <a:sym typeface="Gotham Bold"/>
              </a:rPr>
              <a:t>Key Findings:</a:t>
            </a:r>
          </a:p>
        </p:txBody>
      </p:sp>
      <p:sp>
        <p:nvSpPr>
          <p:cNvPr name="TextBox 4" id="4"/>
          <p:cNvSpPr txBox="true"/>
          <p:nvPr/>
        </p:nvSpPr>
        <p:spPr>
          <a:xfrm rot="0">
            <a:off x="3727772" y="3297659"/>
            <a:ext cx="12684866" cy="1519429"/>
          </a:xfrm>
          <a:prstGeom prst="rect">
            <a:avLst/>
          </a:prstGeom>
        </p:spPr>
        <p:txBody>
          <a:bodyPr anchor="t" rtlCol="false" tIns="0" lIns="0" bIns="0" rIns="0">
            <a:spAutoFit/>
          </a:bodyPr>
          <a:lstStyle/>
          <a:p>
            <a:pPr algn="l" marL="561334" indent="-280667" lvl="1">
              <a:lnSpc>
                <a:spcPts val="4055"/>
              </a:lnSpc>
              <a:buFont typeface="Arial"/>
              <a:buChar char="•"/>
            </a:pPr>
            <a:r>
              <a:rPr lang="en-US" sz="2599">
                <a:solidFill>
                  <a:srgbClr val="086A35"/>
                </a:solidFill>
                <a:latin typeface="Gotham"/>
                <a:ea typeface="Gotham"/>
                <a:cs typeface="Gotham"/>
                <a:sym typeface="Gotham"/>
              </a:rPr>
              <a:t>Segmented countries by high/low retail waste based on the global mean.</a:t>
            </a:r>
          </a:p>
          <a:p>
            <a:pPr algn="l" marL="561334" indent="-280667" lvl="1">
              <a:lnSpc>
                <a:spcPts val="4055"/>
              </a:lnSpc>
              <a:buFont typeface="Arial"/>
              <a:buChar char="•"/>
            </a:pPr>
            <a:r>
              <a:rPr lang="en-US" sz="2599">
                <a:solidFill>
                  <a:srgbClr val="086A35"/>
                </a:solidFill>
                <a:latin typeface="Gotham"/>
                <a:ea typeface="Gotham"/>
                <a:cs typeface="Gotham"/>
                <a:sym typeface="Gotham"/>
              </a:rPr>
              <a:t>Cross-tabbed with region and confidence level to understand patterns.</a:t>
            </a:r>
          </a:p>
          <a:p>
            <a:pPr algn="l">
              <a:lnSpc>
                <a:spcPts val="4055"/>
              </a:lnSpc>
            </a:pPr>
          </a:p>
        </p:txBody>
      </p:sp>
      <p:sp>
        <p:nvSpPr>
          <p:cNvPr name="Freeform 5" id="5"/>
          <p:cNvSpPr/>
          <p:nvPr/>
        </p:nvSpPr>
        <p:spPr>
          <a:xfrm flipH="false" flipV="false" rot="0">
            <a:off x="-1384727" y="8866929"/>
            <a:ext cx="4364103" cy="3859521"/>
          </a:xfrm>
          <a:custGeom>
            <a:avLst/>
            <a:gdLst/>
            <a:ahLst/>
            <a:cxnLst/>
            <a:rect r="r" b="b" t="t" l="l"/>
            <a:pathLst>
              <a:path h="3859521" w="4364103">
                <a:moveTo>
                  <a:pt x="0" y="0"/>
                </a:moveTo>
                <a:lnTo>
                  <a:pt x="4364104" y="0"/>
                </a:lnTo>
                <a:lnTo>
                  <a:pt x="4364104" y="3859521"/>
                </a:lnTo>
                <a:lnTo>
                  <a:pt x="0" y="3859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4654794" y="9119889"/>
            <a:ext cx="4519963" cy="3721110"/>
          </a:xfrm>
          <a:custGeom>
            <a:avLst/>
            <a:gdLst/>
            <a:ahLst/>
            <a:cxnLst/>
            <a:rect r="r" b="b" t="t" l="l"/>
            <a:pathLst>
              <a:path h="3721110" w="4519963">
                <a:moveTo>
                  <a:pt x="0" y="0"/>
                </a:moveTo>
                <a:lnTo>
                  <a:pt x="4519963" y="0"/>
                </a:lnTo>
                <a:lnTo>
                  <a:pt x="4519963" y="3721110"/>
                </a:lnTo>
                <a:lnTo>
                  <a:pt x="0" y="37211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3588347" y="-789838"/>
            <a:ext cx="4998171" cy="4114800"/>
          </a:xfrm>
          <a:custGeom>
            <a:avLst/>
            <a:gdLst/>
            <a:ahLst/>
            <a:cxnLst/>
            <a:rect r="r" b="b" t="t" l="l"/>
            <a:pathLst>
              <a:path h="4114800" w="4998171">
                <a:moveTo>
                  <a:pt x="0" y="0"/>
                </a:moveTo>
                <a:lnTo>
                  <a:pt x="4998171" y="0"/>
                </a:lnTo>
                <a:lnTo>
                  <a:pt x="499817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5400000">
            <a:off x="15060013" y="-2624781"/>
            <a:ext cx="4398575" cy="4327439"/>
          </a:xfrm>
          <a:custGeom>
            <a:avLst/>
            <a:gdLst/>
            <a:ahLst/>
            <a:cxnLst/>
            <a:rect r="r" b="b" t="t" l="l"/>
            <a:pathLst>
              <a:path h="4327439" w="4398575">
                <a:moveTo>
                  <a:pt x="0" y="0"/>
                </a:moveTo>
                <a:lnTo>
                  <a:pt x="4398574" y="0"/>
                </a:lnTo>
                <a:lnTo>
                  <a:pt x="4398574" y="4327439"/>
                </a:lnTo>
                <a:lnTo>
                  <a:pt x="0" y="43274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9" id="9"/>
          <p:cNvSpPr/>
          <p:nvPr/>
        </p:nvSpPr>
        <p:spPr>
          <a:xfrm flipH="false" flipV="false" rot="0">
            <a:off x="1886848" y="-2942973"/>
            <a:ext cx="3255836" cy="4114800"/>
          </a:xfrm>
          <a:custGeom>
            <a:avLst/>
            <a:gdLst/>
            <a:ahLst/>
            <a:cxnLst/>
            <a:rect r="r" b="b" t="t" l="l"/>
            <a:pathLst>
              <a:path h="4114800" w="3255836">
                <a:moveTo>
                  <a:pt x="0" y="0"/>
                </a:moveTo>
                <a:lnTo>
                  <a:pt x="3255836" y="0"/>
                </a:lnTo>
                <a:lnTo>
                  <a:pt x="325583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0" id="10"/>
          <p:cNvSpPr/>
          <p:nvPr/>
        </p:nvSpPr>
        <p:spPr>
          <a:xfrm flipH="false" flipV="false" rot="0">
            <a:off x="11053364" y="9119889"/>
            <a:ext cx="3255836" cy="4114800"/>
          </a:xfrm>
          <a:custGeom>
            <a:avLst/>
            <a:gdLst/>
            <a:ahLst/>
            <a:cxnLst/>
            <a:rect r="r" b="b" t="t" l="l"/>
            <a:pathLst>
              <a:path h="4114800" w="3255836">
                <a:moveTo>
                  <a:pt x="0" y="0"/>
                </a:moveTo>
                <a:lnTo>
                  <a:pt x="3255836" y="0"/>
                </a:lnTo>
                <a:lnTo>
                  <a:pt x="325583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11" id="11"/>
          <p:cNvSpPr txBox="true"/>
          <p:nvPr/>
        </p:nvSpPr>
        <p:spPr>
          <a:xfrm rot="0">
            <a:off x="3727772" y="5822951"/>
            <a:ext cx="12684866" cy="3576829"/>
          </a:xfrm>
          <a:prstGeom prst="rect">
            <a:avLst/>
          </a:prstGeom>
        </p:spPr>
        <p:txBody>
          <a:bodyPr anchor="t" rtlCol="false" tIns="0" lIns="0" bIns="0" rIns="0">
            <a:spAutoFit/>
          </a:bodyPr>
          <a:lstStyle/>
          <a:p>
            <a:pPr algn="l" marL="561334" indent="-280667" lvl="1">
              <a:lnSpc>
                <a:spcPts val="4055"/>
              </a:lnSpc>
              <a:buFont typeface="Arial"/>
              <a:buChar char="•"/>
            </a:pPr>
            <a:r>
              <a:rPr lang="en-US" sz="2599">
                <a:solidFill>
                  <a:srgbClr val="086A35"/>
                </a:solidFill>
                <a:latin typeface="Gotham"/>
                <a:ea typeface="Gotham"/>
                <a:cs typeface="Gotham"/>
                <a:sym typeface="Gotham"/>
              </a:rPr>
              <a:t>Regions like Sub-Saharan Africa, Central Asia, and Southern Asia show high retail waste.</a:t>
            </a:r>
          </a:p>
          <a:p>
            <a:pPr algn="l" marL="561334" indent="-280667" lvl="1">
              <a:lnSpc>
                <a:spcPts val="4055"/>
              </a:lnSpc>
              <a:buFont typeface="Arial"/>
              <a:buChar char="•"/>
            </a:pPr>
            <a:r>
              <a:rPr lang="en-US" sz="2599">
                <a:solidFill>
                  <a:srgbClr val="086A35"/>
                </a:solidFill>
                <a:latin typeface="Gotham"/>
                <a:ea typeface="Gotham"/>
                <a:cs typeface="Gotham"/>
                <a:sym typeface="Gotham"/>
              </a:rPr>
              <a:t>Very Low Confidence estimates are often tied to very high reported waste → potential data quality issues.</a:t>
            </a:r>
          </a:p>
          <a:p>
            <a:pPr algn="l" marL="561334" indent="-280667" lvl="1">
              <a:lnSpc>
                <a:spcPts val="4055"/>
              </a:lnSpc>
              <a:buFont typeface="Arial"/>
              <a:buChar char="•"/>
            </a:pPr>
            <a:r>
              <a:rPr lang="en-US" sz="2599">
                <a:solidFill>
                  <a:srgbClr val="086A35"/>
                </a:solidFill>
                <a:latin typeface="Gotham"/>
                <a:ea typeface="Gotham"/>
                <a:cs typeface="Gotham"/>
                <a:sym typeface="Gotham"/>
              </a:rPr>
              <a:t>Developed regions like Northern/Western Europe show lower retail waste , implying stronger infrastructure.</a:t>
            </a:r>
          </a:p>
          <a:p>
            <a:pPr algn="l">
              <a:lnSpc>
                <a:spcPts val="405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5EE"/>
        </a:solidFill>
      </p:bgPr>
    </p:bg>
    <p:spTree>
      <p:nvGrpSpPr>
        <p:cNvPr id="1" name=""/>
        <p:cNvGrpSpPr/>
        <p:nvPr/>
      </p:nvGrpSpPr>
      <p:grpSpPr>
        <a:xfrm>
          <a:off x="0" y="0"/>
          <a:ext cx="0" cy="0"/>
          <a:chOff x="0" y="0"/>
          <a:chExt cx="0" cy="0"/>
        </a:xfrm>
      </p:grpSpPr>
      <p:sp>
        <p:nvSpPr>
          <p:cNvPr name="Freeform 2" id="2"/>
          <p:cNvSpPr/>
          <p:nvPr/>
        </p:nvSpPr>
        <p:spPr>
          <a:xfrm flipH="false" flipV="false" rot="0">
            <a:off x="12446764" y="2838809"/>
            <a:ext cx="5075466" cy="4881675"/>
          </a:xfrm>
          <a:custGeom>
            <a:avLst/>
            <a:gdLst/>
            <a:ahLst/>
            <a:cxnLst/>
            <a:rect r="r" b="b" t="t" l="l"/>
            <a:pathLst>
              <a:path h="4881675" w="5075466">
                <a:moveTo>
                  <a:pt x="0" y="0"/>
                </a:moveTo>
                <a:lnTo>
                  <a:pt x="5075466" y="0"/>
                </a:lnTo>
                <a:lnTo>
                  <a:pt x="5075466" y="4881675"/>
                </a:lnTo>
                <a:lnTo>
                  <a:pt x="0" y="4881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907533" y="1076325"/>
            <a:ext cx="9290408" cy="2073783"/>
          </a:xfrm>
          <a:prstGeom prst="rect">
            <a:avLst/>
          </a:prstGeom>
        </p:spPr>
        <p:txBody>
          <a:bodyPr anchor="t" rtlCol="false" tIns="0" lIns="0" bIns="0" rIns="0">
            <a:spAutoFit/>
          </a:bodyPr>
          <a:lstStyle/>
          <a:p>
            <a:pPr algn="l" marL="0" indent="0" lvl="0">
              <a:lnSpc>
                <a:spcPts val="8136"/>
              </a:lnSpc>
            </a:pPr>
            <a:r>
              <a:rPr lang="en-US" b="true" sz="7200" spc="-252">
                <a:solidFill>
                  <a:srgbClr val="086A35"/>
                </a:solidFill>
                <a:latin typeface="Gotham Bold"/>
                <a:ea typeface="Gotham Bold"/>
                <a:cs typeface="Gotham Bold"/>
                <a:sym typeface="Gotham Bold"/>
              </a:rPr>
              <a:t>Inferential &amp; Predictive Analysis</a:t>
            </a:r>
          </a:p>
        </p:txBody>
      </p:sp>
      <p:sp>
        <p:nvSpPr>
          <p:cNvPr name="TextBox 4" id="4"/>
          <p:cNvSpPr txBox="true"/>
          <p:nvPr/>
        </p:nvSpPr>
        <p:spPr>
          <a:xfrm rot="0">
            <a:off x="1285875" y="3783090"/>
            <a:ext cx="10670790" cy="5359727"/>
          </a:xfrm>
          <a:prstGeom prst="rect">
            <a:avLst/>
          </a:prstGeom>
        </p:spPr>
        <p:txBody>
          <a:bodyPr anchor="t" rtlCol="false" tIns="0" lIns="0" bIns="0" rIns="0">
            <a:spAutoFit/>
          </a:bodyPr>
          <a:lstStyle/>
          <a:p>
            <a:pPr algn="l" marL="572024" indent="-286012" lvl="1">
              <a:lnSpc>
                <a:spcPts val="3576"/>
              </a:lnSpc>
              <a:buFont typeface="Arial"/>
              <a:buChar char="•"/>
            </a:pPr>
            <a:r>
              <a:rPr lang="en-US" b="true" sz="2649" spc="158">
                <a:solidFill>
                  <a:srgbClr val="086A35"/>
                </a:solidFill>
                <a:latin typeface="Gotham Bold"/>
                <a:ea typeface="Gotham Bold"/>
                <a:cs typeface="Gotham Bold"/>
                <a:sym typeface="Gotham Bold"/>
              </a:rPr>
              <a:t>Calculated correlation</a:t>
            </a:r>
            <a:r>
              <a:rPr lang="en-US" sz="2649" spc="158">
                <a:solidFill>
                  <a:srgbClr val="086A35"/>
                </a:solidFill>
                <a:latin typeface="Gotham"/>
                <a:ea typeface="Gotham"/>
                <a:cs typeface="Gotham"/>
                <a:sym typeface="Gotham"/>
              </a:rPr>
              <a:t>:</a:t>
            </a:r>
          </a:p>
          <a:p>
            <a:pPr algn="l" marL="572024" indent="-286012" lvl="1">
              <a:lnSpc>
                <a:spcPts val="3576"/>
              </a:lnSpc>
              <a:buFont typeface="Arial"/>
              <a:buChar char="•"/>
            </a:pPr>
            <a:r>
              <a:rPr lang="en-US" sz="2649" spc="158">
                <a:solidFill>
                  <a:srgbClr val="086A35"/>
                </a:solidFill>
                <a:latin typeface="Gotham"/>
                <a:ea typeface="Gotham"/>
                <a:cs typeface="Gotham"/>
                <a:sym typeface="Gotham"/>
              </a:rPr>
              <a:t>Household vs Retail: 0.15 (low positive)</a:t>
            </a:r>
          </a:p>
          <a:p>
            <a:pPr algn="l" marL="572024" indent="-286012" lvl="1">
              <a:lnSpc>
                <a:spcPts val="3576"/>
              </a:lnSpc>
              <a:buFont typeface="Arial"/>
              <a:buChar char="•"/>
            </a:pPr>
            <a:r>
              <a:rPr lang="en-US" sz="2649" spc="158">
                <a:solidFill>
                  <a:srgbClr val="086A35"/>
                </a:solidFill>
                <a:latin typeface="Gotham"/>
                <a:ea typeface="Gotham"/>
                <a:cs typeface="Gotham"/>
                <a:sym typeface="Gotham"/>
              </a:rPr>
              <a:t>Household vs Food Service: 0.02 (negligible)</a:t>
            </a:r>
          </a:p>
          <a:p>
            <a:pPr algn="l" marL="572024" indent="-286012" lvl="1">
              <a:lnSpc>
                <a:spcPts val="3576"/>
              </a:lnSpc>
              <a:buFont typeface="Arial"/>
              <a:buChar char="•"/>
            </a:pPr>
            <a:r>
              <a:rPr lang="en-US" sz="2649" spc="158">
                <a:solidFill>
                  <a:srgbClr val="086A35"/>
                </a:solidFill>
                <a:latin typeface="Gotham"/>
                <a:ea typeface="Gotham"/>
                <a:cs typeface="Gotham"/>
                <a:sym typeface="Gotham"/>
              </a:rPr>
              <a:t>⇒ No strong direct correlation → different causes of waste at each level.</a:t>
            </a:r>
          </a:p>
          <a:p>
            <a:pPr algn="l" marL="572024" indent="-286012" lvl="1">
              <a:lnSpc>
                <a:spcPts val="3576"/>
              </a:lnSpc>
              <a:buFont typeface="Arial"/>
              <a:buChar char="•"/>
            </a:pPr>
            <a:r>
              <a:rPr lang="en-US" b="true" sz="2649" spc="158">
                <a:solidFill>
                  <a:srgbClr val="086A35"/>
                </a:solidFill>
                <a:latin typeface="Gotham Bold"/>
                <a:ea typeface="Gotham Bold"/>
                <a:cs typeface="Gotham Bold"/>
                <a:sym typeface="Gotham Bold"/>
              </a:rPr>
              <a:t>Built a regression model</a:t>
            </a:r>
            <a:r>
              <a:rPr lang="en-US" sz="2649" spc="158">
                <a:solidFill>
                  <a:srgbClr val="086A35"/>
                </a:solidFill>
                <a:latin typeface="Gotham"/>
                <a:ea typeface="Gotham"/>
                <a:cs typeface="Gotham"/>
                <a:sym typeface="Gotham"/>
              </a:rPr>
              <a:t> to predict total food waste using the three components.</a:t>
            </a:r>
          </a:p>
          <a:p>
            <a:pPr algn="l" marL="572024" indent="-286012" lvl="1">
              <a:lnSpc>
                <a:spcPts val="3576"/>
              </a:lnSpc>
              <a:buFont typeface="Arial"/>
              <a:buChar char="•"/>
            </a:pPr>
            <a:r>
              <a:rPr lang="en-US" sz="2649" spc="158">
                <a:solidFill>
                  <a:srgbClr val="086A35"/>
                </a:solidFill>
                <a:latin typeface="Gotham"/>
                <a:ea typeface="Gotham"/>
                <a:cs typeface="Gotham"/>
                <a:sym typeface="Gotham"/>
              </a:rPr>
              <a:t>R² score: 1.0 (perfect prediction due to linear summation)</a:t>
            </a:r>
          </a:p>
          <a:p>
            <a:pPr algn="l" marL="572024" indent="-286012" lvl="1">
              <a:lnSpc>
                <a:spcPts val="3576"/>
              </a:lnSpc>
              <a:buFont typeface="Arial"/>
              <a:buChar char="•"/>
            </a:pPr>
            <a:r>
              <a:rPr lang="en-US" sz="2649" spc="158">
                <a:solidFill>
                  <a:srgbClr val="086A35"/>
                </a:solidFill>
                <a:latin typeface="Gotham"/>
                <a:ea typeface="Gotham"/>
                <a:cs typeface="Gotham"/>
                <a:sym typeface="Gotham"/>
              </a:rPr>
              <a:t>Confirmed that total = household + retail + food service.</a:t>
            </a:r>
          </a:p>
          <a:p>
            <a:pPr algn="l" marL="0" indent="0" lvl="0">
              <a:lnSpc>
                <a:spcPts val="3576"/>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5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126968"/>
            <a:ext cx="4739457" cy="6340411"/>
          </a:xfrm>
          <a:custGeom>
            <a:avLst/>
            <a:gdLst/>
            <a:ahLst/>
            <a:cxnLst/>
            <a:rect r="r" b="b" t="t" l="l"/>
            <a:pathLst>
              <a:path h="6340411" w="4739457">
                <a:moveTo>
                  <a:pt x="0" y="0"/>
                </a:moveTo>
                <a:lnTo>
                  <a:pt x="4739457" y="0"/>
                </a:lnTo>
                <a:lnTo>
                  <a:pt x="4739457" y="6340411"/>
                </a:lnTo>
                <a:lnTo>
                  <a:pt x="0" y="6340411"/>
                </a:lnTo>
                <a:lnTo>
                  <a:pt x="0" y="0"/>
                </a:lnTo>
                <a:close/>
              </a:path>
            </a:pathLst>
          </a:custGeom>
          <a:blipFill>
            <a:blip r:embed="rId2"/>
            <a:stretch>
              <a:fillRect l="0" t="0" r="0" b="0"/>
            </a:stretch>
          </a:blipFill>
        </p:spPr>
      </p:sp>
      <p:sp>
        <p:nvSpPr>
          <p:cNvPr name="TextBox 3" id="3"/>
          <p:cNvSpPr txBox="true"/>
          <p:nvPr/>
        </p:nvSpPr>
        <p:spPr>
          <a:xfrm rot="0">
            <a:off x="4016869" y="813395"/>
            <a:ext cx="12857883" cy="2073783"/>
          </a:xfrm>
          <a:prstGeom prst="rect">
            <a:avLst/>
          </a:prstGeom>
        </p:spPr>
        <p:txBody>
          <a:bodyPr anchor="t" rtlCol="false" tIns="0" lIns="0" bIns="0" rIns="0">
            <a:spAutoFit/>
          </a:bodyPr>
          <a:lstStyle/>
          <a:p>
            <a:pPr algn="l" marL="0" indent="0" lvl="0">
              <a:lnSpc>
                <a:spcPts val="8136"/>
              </a:lnSpc>
            </a:pPr>
            <a:r>
              <a:rPr lang="en-US" b="true" sz="7200" spc="-252">
                <a:solidFill>
                  <a:srgbClr val="086A35"/>
                </a:solidFill>
                <a:latin typeface="Gotham Bold"/>
                <a:ea typeface="Gotham Bold"/>
                <a:cs typeface="Gotham Bold"/>
                <a:sym typeface="Gotham Bold"/>
              </a:rPr>
              <a:t>Prescriptive Insights &amp; Optimization Strategies</a:t>
            </a:r>
          </a:p>
        </p:txBody>
      </p:sp>
      <p:sp>
        <p:nvSpPr>
          <p:cNvPr name="TextBox 4" id="4"/>
          <p:cNvSpPr txBox="true"/>
          <p:nvPr/>
        </p:nvSpPr>
        <p:spPr>
          <a:xfrm rot="0">
            <a:off x="6087441" y="3527589"/>
            <a:ext cx="11707566" cy="5939790"/>
          </a:xfrm>
          <a:prstGeom prst="rect">
            <a:avLst/>
          </a:prstGeom>
        </p:spPr>
        <p:txBody>
          <a:bodyPr anchor="t" rtlCol="false" tIns="0" lIns="0" bIns="0" rIns="0">
            <a:spAutoFit/>
          </a:bodyPr>
          <a:lstStyle/>
          <a:p>
            <a:pPr algn="l">
              <a:lnSpc>
                <a:spcPts val="3644"/>
              </a:lnSpc>
            </a:pPr>
            <a:r>
              <a:rPr lang="en-US" sz="2699" spc="161" b="true">
                <a:solidFill>
                  <a:srgbClr val="086A35"/>
                </a:solidFill>
                <a:latin typeface="Gotham Bold"/>
                <a:ea typeface="Gotham Bold"/>
                <a:cs typeface="Gotham Bold"/>
                <a:sym typeface="Gotham Bold"/>
              </a:rPr>
              <a:t>Based on Region &amp; Confidence Data</a:t>
            </a:r>
            <a:r>
              <a:rPr lang="en-US" sz="2699" spc="161">
                <a:solidFill>
                  <a:srgbClr val="086A35"/>
                </a:solidFill>
                <a:latin typeface="Gotham"/>
                <a:ea typeface="Gotham"/>
                <a:cs typeface="Gotham"/>
                <a:sym typeface="Gotham"/>
              </a:rPr>
              <a:t>:</a:t>
            </a:r>
          </a:p>
          <a:p>
            <a:pPr algn="l" marL="582925" indent="-291463" lvl="1">
              <a:lnSpc>
                <a:spcPts val="3644"/>
              </a:lnSpc>
              <a:buFont typeface="Arial"/>
              <a:buChar char="•"/>
            </a:pPr>
            <a:r>
              <a:rPr lang="en-US" sz="2699" spc="161">
                <a:solidFill>
                  <a:srgbClr val="086A35"/>
                </a:solidFill>
                <a:latin typeface="Gotham"/>
                <a:ea typeface="Gotham"/>
                <a:cs typeface="Gotham"/>
                <a:sym typeface="Gotham"/>
              </a:rPr>
              <a:t>Prioritize developing regions (Sub-Saharan Africa, Central Asia) for infrastructure improvements.</a:t>
            </a:r>
          </a:p>
          <a:p>
            <a:pPr algn="l" marL="582925" indent="-291463" lvl="1">
              <a:lnSpc>
                <a:spcPts val="3644"/>
              </a:lnSpc>
              <a:buFont typeface="Arial"/>
              <a:buChar char="•"/>
            </a:pPr>
            <a:r>
              <a:rPr lang="en-US" sz="2699" spc="161">
                <a:solidFill>
                  <a:srgbClr val="086A35"/>
                </a:solidFill>
                <a:latin typeface="Gotham"/>
                <a:ea typeface="Gotham"/>
                <a:cs typeface="Gotham"/>
                <a:sym typeface="Gotham"/>
              </a:rPr>
              <a:t>Improve data reliability in countries with Very Low Confidence, where estimates may be over/understated.</a:t>
            </a:r>
          </a:p>
          <a:p>
            <a:pPr algn="l">
              <a:lnSpc>
                <a:spcPts val="3644"/>
              </a:lnSpc>
            </a:pPr>
          </a:p>
          <a:p>
            <a:pPr algn="l">
              <a:lnSpc>
                <a:spcPts val="3644"/>
              </a:lnSpc>
            </a:pPr>
            <a:r>
              <a:rPr lang="en-US" sz="2699" spc="161" b="true">
                <a:solidFill>
                  <a:srgbClr val="086A35"/>
                </a:solidFill>
                <a:latin typeface="Gotham Bold"/>
                <a:ea typeface="Gotham Bold"/>
                <a:cs typeface="Gotham Bold"/>
                <a:sym typeface="Gotham Bold"/>
              </a:rPr>
              <a:t>Retail-Focused Optimization Ideas</a:t>
            </a:r>
            <a:r>
              <a:rPr lang="en-US" sz="2699" spc="161">
                <a:solidFill>
                  <a:srgbClr val="086A35"/>
                </a:solidFill>
                <a:latin typeface="Gotham"/>
                <a:ea typeface="Gotham"/>
                <a:cs typeface="Gotham"/>
                <a:sym typeface="Gotham"/>
              </a:rPr>
              <a:t>:</a:t>
            </a:r>
          </a:p>
          <a:p>
            <a:pPr algn="l" marL="582925" indent="-291463" lvl="1">
              <a:lnSpc>
                <a:spcPts val="3644"/>
              </a:lnSpc>
              <a:buFont typeface="Arial"/>
              <a:buChar char="•"/>
            </a:pPr>
            <a:r>
              <a:rPr lang="en-US" sz="2699" spc="161">
                <a:solidFill>
                  <a:srgbClr val="086A35"/>
                </a:solidFill>
                <a:latin typeface="Gotham"/>
                <a:ea typeface="Gotham"/>
                <a:cs typeface="Gotham"/>
                <a:sym typeface="Gotham"/>
              </a:rPr>
              <a:t>SKU rationalization: Remove slow-selling items.</a:t>
            </a:r>
          </a:p>
          <a:p>
            <a:pPr algn="l" marL="582925" indent="-291463" lvl="1">
              <a:lnSpc>
                <a:spcPts val="3644"/>
              </a:lnSpc>
              <a:buFont typeface="Arial"/>
              <a:buChar char="•"/>
            </a:pPr>
            <a:r>
              <a:rPr lang="en-US" sz="2699" spc="161">
                <a:solidFill>
                  <a:srgbClr val="086A35"/>
                </a:solidFill>
                <a:latin typeface="Gotham"/>
                <a:ea typeface="Gotham"/>
                <a:cs typeface="Gotham"/>
                <a:sym typeface="Gotham"/>
              </a:rPr>
              <a:t>Smart promotions for near-expiry items.</a:t>
            </a:r>
          </a:p>
          <a:p>
            <a:pPr algn="l" marL="582925" indent="-291463" lvl="1">
              <a:lnSpc>
                <a:spcPts val="3644"/>
              </a:lnSpc>
              <a:buFont typeface="Arial"/>
              <a:buChar char="•"/>
            </a:pPr>
            <a:r>
              <a:rPr lang="en-US" sz="2699" spc="161">
                <a:solidFill>
                  <a:srgbClr val="086A35"/>
                </a:solidFill>
                <a:latin typeface="Gotham"/>
                <a:ea typeface="Gotham"/>
                <a:cs typeface="Gotham"/>
                <a:sym typeface="Gotham"/>
              </a:rPr>
              <a:t>Use machine learning to forecast expiry and sales.</a:t>
            </a:r>
          </a:p>
          <a:p>
            <a:pPr algn="l" marL="582925" indent="-291463" lvl="1">
              <a:lnSpc>
                <a:spcPts val="3644"/>
              </a:lnSpc>
              <a:buFont typeface="Arial"/>
              <a:buChar char="•"/>
            </a:pPr>
            <a:r>
              <a:rPr lang="en-US" sz="2699" spc="161">
                <a:solidFill>
                  <a:srgbClr val="086A35"/>
                </a:solidFill>
                <a:latin typeface="Gotham"/>
                <a:ea typeface="Gotham"/>
                <a:cs typeface="Gotham"/>
                <a:sym typeface="Gotham"/>
              </a:rPr>
              <a:t>Dashboard tools for store managers to track waste.</a:t>
            </a:r>
          </a:p>
          <a:p>
            <a:pPr algn="l" marL="582925" indent="-291463" lvl="1">
              <a:lnSpc>
                <a:spcPts val="3644"/>
              </a:lnSpc>
              <a:buFont typeface="Arial"/>
              <a:buChar char="•"/>
            </a:pPr>
            <a:r>
              <a:rPr lang="en-US" sz="2699" spc="161">
                <a:solidFill>
                  <a:srgbClr val="086A35"/>
                </a:solidFill>
                <a:latin typeface="Gotham"/>
                <a:ea typeface="Gotham"/>
                <a:cs typeface="Gotham"/>
                <a:sym typeface="Gotham"/>
              </a:rPr>
              <a:t>Encourage imperfect produce campaigns.</a:t>
            </a:r>
          </a:p>
          <a:p>
            <a:pPr algn="l" marL="0" indent="0" lvl="0">
              <a:lnSpc>
                <a:spcPts val="3644"/>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5EE"/>
        </a:solidFill>
      </p:bgPr>
    </p:bg>
    <p:spTree>
      <p:nvGrpSpPr>
        <p:cNvPr id="1" name=""/>
        <p:cNvGrpSpPr/>
        <p:nvPr/>
      </p:nvGrpSpPr>
      <p:grpSpPr>
        <a:xfrm>
          <a:off x="0" y="0"/>
          <a:ext cx="0" cy="0"/>
          <a:chOff x="0" y="0"/>
          <a:chExt cx="0" cy="0"/>
        </a:xfrm>
      </p:grpSpPr>
      <p:sp>
        <p:nvSpPr>
          <p:cNvPr name="TextBox 2" id="2"/>
          <p:cNvSpPr txBox="true"/>
          <p:nvPr/>
        </p:nvSpPr>
        <p:spPr>
          <a:xfrm rot="0">
            <a:off x="1245369" y="3723570"/>
            <a:ext cx="9977960" cy="4280535"/>
          </a:xfrm>
          <a:prstGeom prst="rect">
            <a:avLst/>
          </a:prstGeom>
        </p:spPr>
        <p:txBody>
          <a:bodyPr anchor="t" rtlCol="false" tIns="0" lIns="0" bIns="0" rIns="0">
            <a:spAutoFit/>
          </a:bodyPr>
          <a:lstStyle/>
          <a:p>
            <a:pPr algn="l">
              <a:lnSpc>
                <a:spcPts val="3779"/>
              </a:lnSpc>
            </a:pPr>
            <a:r>
              <a:rPr lang="en-US" sz="2799" spc="167">
                <a:solidFill>
                  <a:srgbClr val="086A35"/>
                </a:solidFill>
                <a:latin typeface="Gotham"/>
                <a:ea typeface="Gotham"/>
                <a:cs typeface="Gotham"/>
                <a:sym typeface="Gotham"/>
              </a:rPr>
              <a:t>Retail food waste can be optimized by:</a:t>
            </a:r>
          </a:p>
          <a:p>
            <a:pPr algn="l" marL="604515" indent="-302257" lvl="1">
              <a:lnSpc>
                <a:spcPts val="3779"/>
              </a:lnSpc>
              <a:buFont typeface="Arial"/>
              <a:buChar char="•"/>
            </a:pPr>
            <a:r>
              <a:rPr lang="en-US" sz="2799" spc="167">
                <a:solidFill>
                  <a:srgbClr val="086A35"/>
                </a:solidFill>
                <a:latin typeface="Gotham"/>
                <a:ea typeface="Gotham"/>
                <a:cs typeface="Gotham"/>
                <a:sym typeface="Gotham"/>
              </a:rPr>
              <a:t>Targeting high-waste regions (Sub-Saharan Africa, Latin America).</a:t>
            </a:r>
          </a:p>
          <a:p>
            <a:pPr algn="l" marL="604515" indent="-302257" lvl="1">
              <a:lnSpc>
                <a:spcPts val="3779"/>
              </a:lnSpc>
              <a:buFont typeface="Arial"/>
              <a:buChar char="•"/>
            </a:pPr>
            <a:r>
              <a:rPr lang="en-US" sz="2799" spc="167">
                <a:solidFill>
                  <a:srgbClr val="086A35"/>
                </a:solidFill>
                <a:latin typeface="Gotham"/>
                <a:ea typeface="Gotham"/>
                <a:cs typeface="Gotham"/>
                <a:sym typeface="Gotham"/>
              </a:rPr>
              <a:t>Improving data confidence and traceability.</a:t>
            </a:r>
          </a:p>
          <a:p>
            <a:pPr algn="l" marL="604515" indent="-302257" lvl="1">
              <a:lnSpc>
                <a:spcPts val="3779"/>
              </a:lnSpc>
              <a:buFont typeface="Arial"/>
              <a:buChar char="•"/>
            </a:pPr>
            <a:r>
              <a:rPr lang="en-US" sz="2799" spc="167">
                <a:solidFill>
                  <a:srgbClr val="086A35"/>
                </a:solidFill>
                <a:latin typeface="Gotham"/>
                <a:ea typeface="Gotham"/>
                <a:cs typeface="Gotham"/>
                <a:sym typeface="Gotham"/>
              </a:rPr>
              <a:t>Applying tech and analytics in inventory and expiry forecasting.</a:t>
            </a:r>
          </a:p>
          <a:p>
            <a:pPr algn="l" marL="604515" indent="-302257" lvl="1">
              <a:lnSpc>
                <a:spcPts val="3779"/>
              </a:lnSpc>
              <a:buFont typeface="Arial"/>
              <a:buChar char="•"/>
            </a:pPr>
            <a:r>
              <a:rPr lang="en-US" sz="2799" spc="167">
                <a:solidFill>
                  <a:srgbClr val="086A35"/>
                </a:solidFill>
                <a:latin typeface="Gotham"/>
                <a:ea typeface="Gotham"/>
                <a:cs typeface="Gotham"/>
                <a:sym typeface="Gotham"/>
              </a:rPr>
              <a:t>Creating behavioral nudges for consumers and retailers alike.</a:t>
            </a:r>
          </a:p>
          <a:p>
            <a:pPr algn="l" marL="0" indent="0" lvl="0">
              <a:lnSpc>
                <a:spcPts val="3779"/>
              </a:lnSpc>
              <a:spcBef>
                <a:spcPct val="0"/>
              </a:spcBef>
            </a:pPr>
          </a:p>
        </p:txBody>
      </p:sp>
      <p:sp>
        <p:nvSpPr>
          <p:cNvPr name="Freeform 3" id="3"/>
          <p:cNvSpPr/>
          <p:nvPr/>
        </p:nvSpPr>
        <p:spPr>
          <a:xfrm flipH="false" flipV="false" rot="0">
            <a:off x="11688531" y="2747617"/>
            <a:ext cx="6010537" cy="5256488"/>
          </a:xfrm>
          <a:custGeom>
            <a:avLst/>
            <a:gdLst/>
            <a:ahLst/>
            <a:cxnLst/>
            <a:rect r="r" b="b" t="t" l="l"/>
            <a:pathLst>
              <a:path h="5256488" w="6010537">
                <a:moveTo>
                  <a:pt x="0" y="0"/>
                </a:moveTo>
                <a:lnTo>
                  <a:pt x="6010537" y="0"/>
                </a:lnTo>
                <a:lnTo>
                  <a:pt x="6010537" y="5256488"/>
                </a:lnTo>
                <a:lnTo>
                  <a:pt x="0" y="52564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156450" y="1076325"/>
            <a:ext cx="8559314" cy="2073783"/>
          </a:xfrm>
          <a:prstGeom prst="rect">
            <a:avLst/>
          </a:prstGeom>
        </p:spPr>
        <p:txBody>
          <a:bodyPr anchor="t" rtlCol="false" tIns="0" lIns="0" bIns="0" rIns="0">
            <a:spAutoFit/>
          </a:bodyPr>
          <a:lstStyle/>
          <a:p>
            <a:pPr algn="l" marL="0" indent="0" lvl="0">
              <a:lnSpc>
                <a:spcPts val="8136"/>
              </a:lnSpc>
            </a:pPr>
            <a:r>
              <a:rPr lang="en-US" b="true" sz="7200" spc="-252">
                <a:solidFill>
                  <a:srgbClr val="086A35"/>
                </a:solidFill>
                <a:latin typeface="Gotham Bold"/>
                <a:ea typeface="Gotham Bold"/>
                <a:cs typeface="Gotham Bold"/>
                <a:sym typeface="Gotham Bold"/>
              </a:rPr>
              <a:t>Retail food optimization</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8F5EE"/>
        </a:solidFill>
      </p:bgPr>
    </p:bg>
    <p:spTree>
      <p:nvGrpSpPr>
        <p:cNvPr id="1" name=""/>
        <p:cNvGrpSpPr/>
        <p:nvPr/>
      </p:nvGrpSpPr>
      <p:grpSpPr>
        <a:xfrm>
          <a:off x="0" y="0"/>
          <a:ext cx="0" cy="0"/>
          <a:chOff x="0" y="0"/>
          <a:chExt cx="0" cy="0"/>
        </a:xfrm>
      </p:grpSpPr>
      <p:sp>
        <p:nvSpPr>
          <p:cNvPr name="TextBox 2" id="2"/>
          <p:cNvSpPr txBox="true"/>
          <p:nvPr/>
        </p:nvSpPr>
        <p:spPr>
          <a:xfrm rot="0">
            <a:off x="1064419" y="1450393"/>
            <a:ext cx="16159162" cy="875541"/>
          </a:xfrm>
          <a:prstGeom prst="rect">
            <a:avLst/>
          </a:prstGeom>
        </p:spPr>
        <p:txBody>
          <a:bodyPr anchor="t" rtlCol="false" tIns="0" lIns="0" bIns="0" rIns="0">
            <a:spAutoFit/>
          </a:bodyPr>
          <a:lstStyle/>
          <a:p>
            <a:pPr algn="ctr">
              <a:lnSpc>
                <a:spcPts val="6696"/>
              </a:lnSpc>
            </a:pPr>
            <a:r>
              <a:rPr lang="en-US" b="true" sz="6200" spc="-328">
                <a:solidFill>
                  <a:srgbClr val="086A35"/>
                </a:solidFill>
                <a:latin typeface="Gotham Bold"/>
                <a:ea typeface="Gotham Bold"/>
                <a:cs typeface="Gotham Bold"/>
                <a:sym typeface="Gotham Bold"/>
              </a:rPr>
              <a:t>Conclusion</a:t>
            </a:r>
          </a:p>
        </p:txBody>
      </p:sp>
      <p:grpSp>
        <p:nvGrpSpPr>
          <p:cNvPr name="Group 3" id="3"/>
          <p:cNvGrpSpPr/>
          <p:nvPr/>
        </p:nvGrpSpPr>
        <p:grpSpPr>
          <a:xfrm rot="0">
            <a:off x="1459613" y="2716984"/>
            <a:ext cx="15799687" cy="5968344"/>
            <a:chOff x="0" y="0"/>
            <a:chExt cx="2263664" cy="855101"/>
          </a:xfrm>
        </p:grpSpPr>
        <p:sp>
          <p:nvSpPr>
            <p:cNvPr name="Freeform 4" id="4"/>
            <p:cNvSpPr/>
            <p:nvPr/>
          </p:nvSpPr>
          <p:spPr>
            <a:xfrm flipH="false" flipV="false" rot="0">
              <a:off x="0" y="0"/>
              <a:ext cx="2263664" cy="855101"/>
            </a:xfrm>
            <a:custGeom>
              <a:avLst/>
              <a:gdLst/>
              <a:ahLst/>
              <a:cxnLst/>
              <a:rect r="r" b="b" t="t" l="l"/>
              <a:pathLst>
                <a:path h="855101" w="2263664">
                  <a:moveTo>
                    <a:pt x="11760" y="0"/>
                  </a:moveTo>
                  <a:lnTo>
                    <a:pt x="2251904" y="0"/>
                  </a:lnTo>
                  <a:cubicBezTo>
                    <a:pt x="2258399" y="0"/>
                    <a:pt x="2263664" y="5265"/>
                    <a:pt x="2263664" y="11760"/>
                  </a:cubicBezTo>
                  <a:lnTo>
                    <a:pt x="2263664" y="843341"/>
                  </a:lnTo>
                  <a:cubicBezTo>
                    <a:pt x="2263664" y="849836"/>
                    <a:pt x="2258399" y="855101"/>
                    <a:pt x="2251904" y="855101"/>
                  </a:cubicBezTo>
                  <a:lnTo>
                    <a:pt x="11760" y="855101"/>
                  </a:lnTo>
                  <a:cubicBezTo>
                    <a:pt x="5265" y="855101"/>
                    <a:pt x="0" y="849836"/>
                    <a:pt x="0" y="843341"/>
                  </a:cubicBezTo>
                  <a:lnTo>
                    <a:pt x="0" y="11760"/>
                  </a:lnTo>
                  <a:cubicBezTo>
                    <a:pt x="0" y="5265"/>
                    <a:pt x="5265" y="0"/>
                    <a:pt x="11760" y="0"/>
                  </a:cubicBezTo>
                  <a:close/>
                </a:path>
              </a:pathLst>
            </a:custGeom>
            <a:solidFill>
              <a:srgbClr val="34895B"/>
            </a:solidFill>
            <a:ln w="19050" cap="rnd">
              <a:solidFill>
                <a:srgbClr val="3A3937"/>
              </a:solidFill>
              <a:prstDash val="solid"/>
              <a:round/>
            </a:ln>
          </p:spPr>
        </p:sp>
        <p:sp>
          <p:nvSpPr>
            <p:cNvPr name="TextBox 5" id="5"/>
            <p:cNvSpPr txBox="true"/>
            <p:nvPr/>
          </p:nvSpPr>
          <p:spPr>
            <a:xfrm>
              <a:off x="0" y="9525"/>
              <a:ext cx="2263664" cy="845576"/>
            </a:xfrm>
            <a:prstGeom prst="rect">
              <a:avLst/>
            </a:prstGeom>
          </p:spPr>
          <p:txBody>
            <a:bodyPr anchor="ctr" rtlCol="false" tIns="50800" lIns="50800" bIns="50800" rIns="50800"/>
            <a:lstStyle/>
            <a:p>
              <a:pPr algn="ctr">
                <a:lnSpc>
                  <a:spcPts val="2879"/>
                </a:lnSpc>
              </a:pPr>
            </a:p>
          </p:txBody>
        </p:sp>
      </p:grpSp>
      <p:sp>
        <p:nvSpPr>
          <p:cNvPr name="TextBox 6" id="6"/>
          <p:cNvSpPr txBox="true"/>
          <p:nvPr/>
        </p:nvSpPr>
        <p:spPr>
          <a:xfrm rot="0">
            <a:off x="2344905" y="3667363"/>
            <a:ext cx="13310152" cy="3943761"/>
          </a:xfrm>
          <a:prstGeom prst="rect">
            <a:avLst/>
          </a:prstGeom>
        </p:spPr>
        <p:txBody>
          <a:bodyPr anchor="t" rtlCol="false" tIns="0" lIns="0" bIns="0" rIns="0">
            <a:spAutoFit/>
          </a:bodyPr>
          <a:lstStyle/>
          <a:p>
            <a:pPr algn="ctr" marL="0" indent="0" lvl="0">
              <a:lnSpc>
                <a:spcPts val="6367"/>
              </a:lnSpc>
              <a:spcBef>
                <a:spcPct val="0"/>
              </a:spcBef>
            </a:pPr>
            <a:r>
              <a:rPr lang="en-US" sz="4189" spc="-129">
                <a:solidFill>
                  <a:srgbClr val="FFFFFF"/>
                </a:solidFill>
                <a:latin typeface="Gotham"/>
                <a:ea typeface="Gotham"/>
                <a:cs typeface="Gotham"/>
                <a:sym typeface="Gotham"/>
              </a:rPr>
              <a:t>Retail food waste is highest in regions with poor infrastructure or low data confidence. Household waste dominates overall, but retail waste is highly concentrated in specific geographies. Interventions should be regionally tailored and data-driven.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DAGp1qVunnI</dc:identifier>
  <dcterms:modified xsi:type="dcterms:W3CDTF">2011-08-01T06:04:30Z</dcterms:modified>
  <cp:revision>1</cp:revision>
  <dc:title>Food Waste Optimization</dc:title>
</cp:coreProperties>
</file>